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6" autoAdjust="0"/>
    <p:restoredTop sz="92786" autoAdjust="0"/>
  </p:normalViewPr>
  <p:slideViewPr>
    <p:cSldViewPr snapToGrid="0">
      <p:cViewPr varScale="1">
        <p:scale>
          <a:sx n="106" d="100"/>
          <a:sy n="106" d="100"/>
        </p:scale>
        <p:origin x="11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20A4E-051C-47D2-A6DD-095E77EA25DB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8393F-267F-4BCF-B555-13CDE212E4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8393F-267F-4BCF-B555-13CDE212E42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F6D8-8D1B-40C8-9397-83EDCE01DB0F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50FC-291C-49DF-B0C6-3703D77D2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F6D8-8D1B-40C8-9397-83EDCE01DB0F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50FC-291C-49DF-B0C6-3703D77D2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F6D8-8D1B-40C8-9397-83EDCE01DB0F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50FC-291C-49DF-B0C6-3703D77D2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F6D8-8D1B-40C8-9397-83EDCE01DB0F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50FC-291C-49DF-B0C6-3703D77D2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F6D8-8D1B-40C8-9397-83EDCE01DB0F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50FC-291C-49DF-B0C6-3703D77D2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F6D8-8D1B-40C8-9397-83EDCE01DB0F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50FC-291C-49DF-B0C6-3703D77D2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F6D8-8D1B-40C8-9397-83EDCE01DB0F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50FC-291C-49DF-B0C6-3703D77D2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F6D8-8D1B-40C8-9397-83EDCE01DB0F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50FC-291C-49DF-B0C6-3703D77D2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F6D8-8D1B-40C8-9397-83EDCE01DB0F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50FC-291C-49DF-B0C6-3703D77D2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F6D8-8D1B-40C8-9397-83EDCE01DB0F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50FC-291C-49DF-B0C6-3703D77D2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F6D8-8D1B-40C8-9397-83EDCE01DB0F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50FC-291C-49DF-B0C6-3703D77D2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CF6D8-8D1B-40C8-9397-83EDCE01DB0F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D50FC-291C-49DF-B0C6-3703D77D2C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5"/>
          <p:cNvSpPr/>
          <p:nvPr/>
        </p:nvSpPr>
        <p:spPr>
          <a:xfrm>
            <a:off x="7449" y="2380540"/>
            <a:ext cx="3672840" cy="278130"/>
          </a:xfrm>
          <a:custGeom>
            <a:avLst/>
            <a:gdLst/>
            <a:ahLst/>
            <a:cxnLst/>
            <a:rect l="l" t="t" r="r" b="b"/>
            <a:pathLst>
              <a:path w="5977255" h="294005">
                <a:moveTo>
                  <a:pt x="5976785" y="0"/>
                </a:moveTo>
                <a:lnTo>
                  <a:pt x="0" y="0"/>
                </a:lnTo>
                <a:lnTo>
                  <a:pt x="0" y="293475"/>
                </a:lnTo>
                <a:lnTo>
                  <a:pt x="5976785" y="293475"/>
                </a:lnTo>
                <a:lnTo>
                  <a:pt x="597678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7449" y="2669728"/>
            <a:ext cx="3670687" cy="339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9144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клинический случай ребёнка с диагнозом Острый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тучноклеточный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лейкоз.</a:t>
            </a:r>
          </a:p>
        </p:txBody>
      </p:sp>
      <p:sp>
        <p:nvSpPr>
          <p:cNvPr id="8" name="object 15"/>
          <p:cNvSpPr txBox="1"/>
          <p:nvPr/>
        </p:nvSpPr>
        <p:spPr>
          <a:xfrm>
            <a:off x="7449" y="3035443"/>
            <a:ext cx="3666639" cy="290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R="8890" algn="ctr">
              <a:lnSpc>
                <a:spcPts val="2265"/>
              </a:lnSpc>
            </a:pPr>
            <a:r>
              <a:rPr sz="12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</a:t>
            </a:r>
            <a:r>
              <a:rPr sz="1200" b="1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sz="1200" b="1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endParaRPr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7449" y="3336696"/>
            <a:ext cx="3647440" cy="751092"/>
          </a:xfrm>
          <a:custGeom>
            <a:avLst/>
            <a:gdLst/>
            <a:ahLst/>
            <a:cxnLst/>
            <a:rect l="l" t="t" r="r" b="b"/>
            <a:pathLst>
              <a:path w="5977255" h="2738754">
                <a:moveTo>
                  <a:pt x="0" y="0"/>
                </a:moveTo>
                <a:lnTo>
                  <a:pt x="5976785" y="0"/>
                </a:lnTo>
                <a:lnTo>
                  <a:pt x="5976785" y="2738432"/>
                </a:lnTo>
                <a:lnTo>
                  <a:pt x="0" y="27384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Материалом для исследования послужила первичная медицинская документация: история болезни пациента (мальчик А. И, 18.10.2017гр) с диагнозом Острый 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тучноклеточный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лейкоз. Оценивали результаты проведённых объективных, лабораторных и инструментальных методов исследований, а также оценивалась эффективность  проводимой терапии.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ject 20"/>
          <p:cNvSpPr txBox="1"/>
          <p:nvPr/>
        </p:nvSpPr>
        <p:spPr>
          <a:xfrm>
            <a:off x="3564890" y="595630"/>
            <a:ext cx="8536305" cy="248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641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1200" b="1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sz="12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b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</a:t>
            </a:r>
            <a:endParaRPr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9"/>
          <p:cNvSpPr txBox="1"/>
          <p:nvPr/>
        </p:nvSpPr>
        <p:spPr>
          <a:xfrm>
            <a:off x="7900182" y="5328142"/>
            <a:ext cx="4247985" cy="32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70"/>
              </a:lnSpc>
            </a:pPr>
            <a:r>
              <a:rPr sz="1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7"/>
          <p:cNvSpPr txBox="1"/>
          <p:nvPr/>
        </p:nvSpPr>
        <p:spPr>
          <a:xfrm>
            <a:off x="7901413" y="5678639"/>
            <a:ext cx="4257281" cy="6387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2705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данного клинического случая дает краткую информацию о возможных клинических проявлениях острого 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тучноклеточного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лейкоза, что может послужить новыми знаниями для врачей. Также необходим поиск оптимальных схем терапии для достижения максимального 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циторедуктивного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эффекта перед трансплантацией.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" y="15240"/>
            <a:ext cx="3005455" cy="56959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018807" y="236606"/>
            <a:ext cx="7679113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ХАШИМОВА</a:t>
            </a:r>
            <a:r>
              <a:rPr lang="ru-RU" sz="1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З.М.</a:t>
            </a:r>
            <a:r>
              <a:rPr lang="ru-RU" sz="10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7" baseline="2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АБДИЛОВА Г.К</a:t>
            </a:r>
            <a:r>
              <a:rPr lang="ru-RU"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7" baseline="2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ПАНКОВА О.С</a:t>
            </a:r>
            <a:r>
              <a:rPr lang="ru-RU" sz="1000" spc="-37" baseline="2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00" baseline="2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lang="ru-RU" sz="1000" spc="7" baseline="2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</a:t>
            </a:r>
            <a:r>
              <a:rPr lang="ru-RU" sz="1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«Научный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ru-RU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педиатрии</a:t>
            </a:r>
            <a:r>
              <a:rPr lang="ru-RU" sz="1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хирургии»,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sz="1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Алматы,</a:t>
            </a:r>
            <a:r>
              <a:rPr lang="ru-RU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65656" y="15053"/>
            <a:ext cx="7019794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КЛИНИЧЕСКИЙ СЛУЧАЙ: ТУЧНОКЛЕТОЧНЫЙ ЛЕЙКОЗ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bject 25"/>
          <p:cNvSpPr/>
          <p:nvPr/>
        </p:nvSpPr>
        <p:spPr>
          <a:xfrm>
            <a:off x="-12065" y="584835"/>
            <a:ext cx="3647440" cy="269151"/>
          </a:xfrm>
          <a:custGeom>
            <a:avLst/>
            <a:gdLst/>
            <a:ahLst/>
            <a:cxnLst/>
            <a:rect l="l" t="t" r="r" b="b"/>
            <a:pathLst>
              <a:path w="5977255" h="294005">
                <a:moveTo>
                  <a:pt x="5976785" y="0"/>
                </a:moveTo>
                <a:lnTo>
                  <a:pt x="0" y="0"/>
                </a:lnTo>
                <a:lnTo>
                  <a:pt x="0" y="293475"/>
                </a:lnTo>
                <a:lnTo>
                  <a:pt x="5976785" y="293475"/>
                </a:lnTo>
                <a:lnTo>
                  <a:pt x="597678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object 5"/>
          <p:cNvSpPr txBox="1"/>
          <p:nvPr/>
        </p:nvSpPr>
        <p:spPr>
          <a:xfrm>
            <a:off x="13011" y="907826"/>
            <a:ext cx="3655514" cy="14634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9144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Тучноклеточный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 лейкоз представляет собой очень редкую форму агрессивного системного 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мастоцитоза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 (СМ), составляя менее 1% в структуре заболевания. 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Тучноклеточный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 лейкоз  характеризуется лейкемическим распространением с множественным органным поражением вследствие того, что патологические ТК высоко агрессивны, быстро пролиферируют, инфильтрируют все органы, включая пищеварительный тракт, легко 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дегранулируют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, высвобождая большое количество воспалительных медиаторов. Поэтому имеет место вовлечение печени, селезенки, брюшины, костей, костного мозга, центральной нервной системы и часто наблюдаются симптомы активации ТК [12, 13]. 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7872404" y="6333738"/>
            <a:ext cx="4274389" cy="507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С МЕЖДУНАРОДНЫМ УЧАСТИЕМ «СОВРЕМЕННЫЕ ВОПРОСЫ ПЕДИАТРИИ И ДЕТСКОЙ ХИРУРГИИ: ОПЫТ, ИННОВАЦИИ И ДОСТИЖЕНИЯ» 23</a:t>
            </a:r>
            <a:r>
              <a:rPr lang="ru-RU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-24октября 2025г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448F4A-6E55-4D45-82AC-8D28EDB42E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088" y="4914119"/>
            <a:ext cx="2071896" cy="192864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BDFC6A7-8114-438C-AEAD-394EDDB1C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9356" y="1502476"/>
            <a:ext cx="1862707" cy="146718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8B71697-1886-46B9-BCAB-46DCCADA07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852" y="1490246"/>
            <a:ext cx="1862707" cy="149321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67FF988-39F6-4F4E-BF7A-AF0C542FE3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1655" y="3429000"/>
            <a:ext cx="1672692" cy="147381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B58A5CC-CF5E-4128-8EFD-B528FC44DC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4407" y="3436791"/>
            <a:ext cx="1839152" cy="1477328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ACEC4CB-0F39-4ACB-B12C-CC5FB0E56C3F}"/>
              </a:ext>
            </a:extLst>
          </p:cNvPr>
          <p:cNvSpPr/>
          <p:nvPr/>
        </p:nvSpPr>
        <p:spPr>
          <a:xfrm>
            <a:off x="0" y="4081943"/>
            <a:ext cx="3670687" cy="14187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Анамнез заболевания 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  А.И., родился  18.10.2017; 02.04.2025, в возрасте 7 лет, поступил в "Районную больницу 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Курчумского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района" УЗ ВКО с жалобами на явления интоксикации , фебрильную температуру, рвоту  кофейной гущей, мелкоточечную сыпь по всему телу. Давность жалоб составила около 3 недель. Амбулаторно получал антибактериальную терапию (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цефазолин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но продолжал лихорадить, отмечен эпизод болей в грудной клетке, в связи с чем госпитализирован в Детскую областную больницу, далее  переведен в НЦПиДХ.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03BDC19-CA2C-4321-BC17-F4CF9AD52714}"/>
              </a:ext>
            </a:extLst>
          </p:cNvPr>
          <p:cNvSpPr/>
          <p:nvPr/>
        </p:nvSpPr>
        <p:spPr>
          <a:xfrm>
            <a:off x="0" y="5503932"/>
            <a:ext cx="3666639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Жалобы: 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При поступлении в НЦПиДХ (02.04.2025): фебрильная лихорадка без клинически значимого очага инфекции, боли в области грудной клетки, выраженные явления интоксикации. </a:t>
            </a:r>
          </a:p>
          <a:p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Осмотр: 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Обращали внимание гиперемия лица, элементы пигментной и 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уртикарной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 сыпи на коже туловища и конечностей. 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Гепатомегалия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 (+ 4 см), спленомегалия (+ 6 см). </a:t>
            </a:r>
          </a:p>
          <a:p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Лабораторно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 : Имела место высокая 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параклиническая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 активность (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прокальцитониновый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 тест 95 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нг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/мл, повышение С-реактивного белка, в гемограмме: лейкопения, 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нейтрофилез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, тромбоцитопения). </a:t>
            </a:r>
            <a:endParaRPr lang="ru-RU" sz="900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542A207-E241-43A3-8A95-6BFF483CF6F1}"/>
              </a:ext>
            </a:extLst>
          </p:cNvPr>
          <p:cNvSpPr/>
          <p:nvPr/>
        </p:nvSpPr>
        <p:spPr>
          <a:xfrm>
            <a:off x="3658926" y="2948730"/>
            <a:ext cx="5165464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Пункция костного мозга (</a:t>
            </a:r>
            <a:r>
              <a:rPr lang="ru-RU" sz="9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миелограмма</a:t>
            </a:r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9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трепанобиопсия</a:t>
            </a:r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установила наличие атипичных ТК (тучных клеток) 38% с 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иммунофенотипом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 CD2+, CD117+, CD13+CD33+, CD56+бCD9+ (высокая экспрессия)/СD25+CD30+ и CD45–CD15–CD14 CD16– (низкая экспрессия). </a:t>
            </a:r>
            <a:endParaRPr lang="ru-RU" sz="900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E55FDCC-4D3D-4118-BE4F-5073ECADB96D}"/>
              </a:ext>
            </a:extLst>
          </p:cNvPr>
          <p:cNvSpPr/>
          <p:nvPr/>
        </p:nvSpPr>
        <p:spPr>
          <a:xfrm>
            <a:off x="3658926" y="843915"/>
            <a:ext cx="51902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Компьютерная томография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Учитывая наличие болевого синдрома в области грудной клетки проведена  компьютерная томография грудной клетки - остеопороз и снижение высоты тел позвонков всего позвоночника, остеопороз грудины, лопаток, ребер, ключиц. </a:t>
            </a:r>
            <a:endParaRPr lang="ru-RU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5AC9127F-4B55-4DD7-BB50-953418CF702D}"/>
              </a:ext>
            </a:extLst>
          </p:cNvPr>
          <p:cNvSpPr/>
          <p:nvPr/>
        </p:nvSpPr>
        <p:spPr>
          <a:xfrm>
            <a:off x="8849186" y="832593"/>
            <a:ext cx="3252009" cy="4587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Ребенку проведена системная 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полихимиотерапия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протоколу ОМЛ (острый 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миелобластный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лейкоз) у детей. После блока индукции 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ADxE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15-й день после блока в костном мозге -  количество тучных клеток составило 44,4%.  После проведения второго курса терапии (блок HAM) отмечено значительное уменьшение 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гепатоспленомегалии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Тем не менее существенными клиническими проблемами оставались фебрильная лихорадка, тенденция к артериальной гипертензии, рецидивирующие кожные высыпания, явления кишечного пареза на фоне глубокой 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постцитостатической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депрессии кроветворения. Получал антимикробную, 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иммунокорригирующую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заместительную и симптоматическую терапию. Принято решение провести очередной  блок (</a:t>
            </a:r>
            <a:r>
              <a:rPr lang="en-US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химиотерапии с включением 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иматиниба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блока в костном мозге на фоне аплазии  - тучных клеток 33,2%.  Далее после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блока </a:t>
            </a:r>
            <a:r>
              <a:rPr lang="en-US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haM</a:t>
            </a:r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ru-RU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иммутин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 тучные клетки  38%. Учитывая отсутствие ремиссии консилиумом решено проведение высокодозной химиотерапия , блок FLAI. </a:t>
            </a:r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 28день после блока </a:t>
            </a:r>
            <a:r>
              <a:rPr lang="en-US" sz="9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FLAI</a:t>
            </a:r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у ребенка отмечается ремиссия , количество тучных клеток составило 3,2%.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 связи с поражением костной ткани одновременно с цитостатической терапией пациент  получал  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золендроновую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кислоту по 4 мг 1 раз в месяц. Отмечалась  положительная динамика в виде прекращения болевого синдрома в области грудины.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</a:t>
            </a:r>
            <a:r>
              <a:rPr lang="en-US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HLA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-типирования имеется  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гистосовместимый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родственный донор (брат). С целью консолидации планируется  родственная совместимая алло ТГСК (от брата).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ECE235-0EC5-4B53-ABDF-7D1129406B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922" y="4927004"/>
            <a:ext cx="1952633" cy="19157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EA052BA-D5D9-430A-959B-27D9BAEB23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09" y="3454650"/>
            <a:ext cx="1750345" cy="145007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3D3B028-92D9-4A97-91C4-4766EC082C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1702" y="1515896"/>
            <a:ext cx="1487654" cy="14319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746</Words>
  <Application>Microsoft Office PowerPoint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1onkogem</dc:creator>
  <cp:lastModifiedBy>НЦПиДХ</cp:lastModifiedBy>
  <cp:revision>35</cp:revision>
  <dcterms:created xsi:type="dcterms:W3CDTF">2022-09-21T10:34:00Z</dcterms:created>
  <dcterms:modified xsi:type="dcterms:W3CDTF">2025-10-17T11:49:51Z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54D33790D05A43D5BAB60179B8B30B71</vt:lpwstr>
  </property>
  <property fmtid="{D5CDD505-2E9C-101B-9397-08002B2CF9AE}" pid="3" name="KSOProductBuildVer">
    <vt:lpwstr>1049-11.2.0.11341</vt:lpwstr>
  </property>
</Properties>
</file>